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87" d="100"/>
          <a:sy n="87" d="100"/>
        </p:scale>
        <p:origin x="-1243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CA473-DA2C-EF4A-87A4-13D2054BFF06}" type="datetimeFigureOut">
              <a:rPr lang="es-ES_tradnl" smtClean="0"/>
              <a:pPr/>
              <a:t>23/05/2016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27E9A-B0AB-1549-A962-381705436022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031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Figure 1: </a:t>
            </a:r>
            <a:r>
              <a:rPr lang="en-US" sz="1200" b="1" i="1" kern="1200" noProof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Leishmania</a:t>
            </a:r>
            <a:r>
              <a:rPr lang="en-US" sz="1200" b="1" i="1" kern="120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1" i="1" kern="1200" noProof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infantum</a:t>
            </a:r>
            <a:r>
              <a:rPr lang="en-US" sz="1200" b="1" kern="120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in</a:t>
            </a:r>
            <a:r>
              <a:rPr lang="en-US" sz="1200" b="1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bone marrow smears. A: Macrophage containing </a:t>
            </a:r>
            <a:r>
              <a:rPr lang="en-US" sz="1200" b="1" kern="1200" baseline="0" noProof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amastigote</a:t>
            </a:r>
            <a:r>
              <a:rPr lang="en-US" sz="1200" b="1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forms (</a:t>
            </a:r>
            <a:r>
              <a:rPr lang="en-US" sz="1200" b="1" kern="1200" baseline="0" noProof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Leishman</a:t>
            </a:r>
            <a:r>
              <a:rPr lang="en-US" sz="1200" b="1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-Donovan bodies). B: Apparently extracellular parasites </a:t>
            </a:r>
            <a:r>
              <a:rPr lang="en-US" sz="1200" b="1" i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(May-</a:t>
            </a:r>
            <a:r>
              <a:rPr lang="en-US" sz="1200" b="1" i="0" kern="1200" noProof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Grünwald-Giemsa</a:t>
            </a:r>
            <a:r>
              <a:rPr lang="en-US" sz="1200" b="1" i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staining 400X)   </a:t>
            </a:r>
            <a:r>
              <a:rPr lang="en-US" sz="1200" b="1" kern="120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endParaRPr lang="en-US" b="1" noProof="0" dirty="0" smtClean="0">
              <a:latin typeface="Arial"/>
              <a:cs typeface="Arial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27E9A-B0AB-1549-A962-381705436022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Figure </a:t>
            </a:r>
            <a:r>
              <a:rPr lang="es-ES_tradnl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</a:t>
            </a:r>
            <a:r>
              <a:rPr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: Histopathological observation of the brain tissue biopsy specimen showing </a:t>
            </a:r>
            <a:r>
              <a:rPr sz="1200" b="1" i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Acanthamoeba </a:t>
            </a:r>
            <a:r>
              <a:rPr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trophozoite (A) and cysts (B, C, D) (hematoxylin-eosin staining); D: Nomarski differential interference contrast microscopy; n: nucleus; scale bars:A,C,D,10lm;B</a:t>
            </a:r>
            <a:r>
              <a:rPr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=</a:t>
            </a:r>
            <a:r>
              <a:rPr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20lm). </a:t>
            </a:r>
            <a:endParaRPr dirty="0" smtClean="0">
              <a:latin typeface="Arial"/>
              <a:cs typeface="Arial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27E9A-B0AB-1549-A962-381705436022}" type="slidenum">
              <a:rPr lang="es-ES_tradnl" smtClean="0"/>
              <a:pPr/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Figure 3: </a:t>
            </a:r>
            <a:r>
              <a:rPr lang="en-US" sz="1200" b="1" kern="1200" noProof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Rhabditiform</a:t>
            </a:r>
            <a:r>
              <a:rPr lang="en-US" sz="1200" b="1" kern="120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larvae of  </a:t>
            </a:r>
            <a:r>
              <a:rPr lang="en-US" sz="1200" b="1" i="1" kern="1200" noProof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Strongyloides</a:t>
            </a:r>
            <a:r>
              <a:rPr lang="en-US" sz="1200" b="1" i="1" kern="120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1" i="1" kern="1200" noProof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stercoralis</a:t>
            </a:r>
            <a:r>
              <a:rPr lang="en-US" sz="1200" b="1" i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 in stool (Wet mount 400X)   </a:t>
            </a:r>
            <a:r>
              <a:rPr lang="en-US" sz="1200" b="1" kern="1200" noProof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endParaRPr lang="en-US" b="1" noProof="0" dirty="0" smtClean="0">
              <a:latin typeface="Arial"/>
              <a:cs typeface="Arial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27E9A-B0AB-1549-A962-381705436022}" type="slidenum">
              <a:rPr lang="es-ES_tradnl" smtClean="0"/>
              <a:pPr/>
              <a:t>3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2CE-3002-A24C-9E38-4FA82643B701}" type="datetimeFigureOut">
              <a:rPr lang="es-ES_tradnl" smtClean="0"/>
              <a:pPr/>
              <a:t>23/05/2016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AC7C-13D3-FA4E-AFEB-CCE79EA72FFE}" type="slidenum">
              <a:rPr lang="es-ES_tradnl" smtClean="0"/>
              <a:pPr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2CE-3002-A24C-9E38-4FA82643B701}" type="datetimeFigureOut">
              <a:rPr lang="es-ES_tradnl" smtClean="0"/>
              <a:pPr/>
              <a:t>23/05/2016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AC7C-13D3-FA4E-AFEB-CCE79EA72FFE}" type="slidenum">
              <a:rPr lang="es-ES_tradnl" smtClean="0"/>
              <a:pPr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2CE-3002-A24C-9E38-4FA82643B701}" type="datetimeFigureOut">
              <a:rPr lang="es-ES_tradnl" smtClean="0"/>
              <a:pPr/>
              <a:t>23/05/2016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AC7C-13D3-FA4E-AFEB-CCE79EA72FFE}" type="slidenum">
              <a:rPr lang="es-ES_tradnl" smtClean="0"/>
              <a:pPr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2CE-3002-A24C-9E38-4FA82643B701}" type="datetimeFigureOut">
              <a:rPr lang="es-ES_tradnl" smtClean="0"/>
              <a:pPr/>
              <a:t>23/05/2016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AC7C-13D3-FA4E-AFEB-CCE79EA72FFE}" type="slidenum">
              <a:rPr lang="es-ES_tradnl" smtClean="0"/>
              <a:pPr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2CE-3002-A24C-9E38-4FA82643B701}" type="datetimeFigureOut">
              <a:rPr lang="es-ES_tradnl" smtClean="0"/>
              <a:pPr/>
              <a:t>23/05/2016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AC7C-13D3-FA4E-AFEB-CCE79EA72FFE}" type="slidenum">
              <a:rPr lang="es-ES_tradnl" smtClean="0"/>
              <a:pPr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2CE-3002-A24C-9E38-4FA82643B701}" type="datetimeFigureOut">
              <a:rPr lang="es-ES_tradnl" smtClean="0"/>
              <a:pPr/>
              <a:t>23/05/2016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AC7C-13D3-FA4E-AFEB-CCE79EA72FFE}" type="slidenum">
              <a:rPr lang="es-ES_tradnl" smtClean="0"/>
              <a:pPr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2CE-3002-A24C-9E38-4FA82643B701}" type="datetimeFigureOut">
              <a:rPr lang="es-ES_tradnl" smtClean="0"/>
              <a:pPr/>
              <a:t>23/05/2016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AC7C-13D3-FA4E-AFEB-CCE79EA72FFE}" type="slidenum">
              <a:rPr lang="es-ES_tradnl" smtClean="0"/>
              <a:pPr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2CE-3002-A24C-9E38-4FA82643B701}" type="datetimeFigureOut">
              <a:rPr lang="es-ES_tradnl" smtClean="0"/>
              <a:pPr/>
              <a:t>23/05/2016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AC7C-13D3-FA4E-AFEB-CCE79EA72FFE}" type="slidenum">
              <a:rPr lang="es-ES_tradnl" smtClean="0"/>
              <a:pPr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2CE-3002-A24C-9E38-4FA82643B701}" type="datetimeFigureOut">
              <a:rPr lang="es-ES_tradnl" smtClean="0"/>
              <a:pPr/>
              <a:t>23/05/2016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AC7C-13D3-FA4E-AFEB-CCE79EA72FFE}" type="slidenum">
              <a:rPr lang="es-ES_tradnl" smtClean="0"/>
              <a:pPr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2CE-3002-A24C-9E38-4FA82643B701}" type="datetimeFigureOut">
              <a:rPr lang="es-ES_tradnl" smtClean="0"/>
              <a:pPr/>
              <a:t>23/05/2016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AC7C-13D3-FA4E-AFEB-CCE79EA72FFE}" type="slidenum">
              <a:rPr lang="es-ES_tradnl" smtClean="0"/>
              <a:pPr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2CE-3002-A24C-9E38-4FA82643B701}" type="datetimeFigureOut">
              <a:rPr lang="es-ES_tradnl" smtClean="0"/>
              <a:pPr/>
              <a:t>23/05/2016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AC7C-13D3-FA4E-AFEB-CCE79EA72FFE}" type="slidenum">
              <a:rPr lang="es-ES_tradnl" smtClean="0"/>
              <a:pPr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02CE-3002-A24C-9E38-4FA82643B701}" type="datetimeFigureOut">
              <a:rPr lang="es-ES_tradnl" smtClean="0"/>
              <a:pPr/>
              <a:t>23/05/2016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AC7C-13D3-FA4E-AFEB-CCE79EA72FFE}" type="slidenum">
              <a:rPr lang="es-ES_tradnl" smtClean="0"/>
              <a:pPr/>
              <a:t>‹N›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SCN40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00600" cy="3600450"/>
          </a:xfrm>
          <a:prstGeom prst="rect">
            <a:avLst/>
          </a:prstGeom>
        </p:spPr>
      </p:pic>
      <p:pic>
        <p:nvPicPr>
          <p:cNvPr id="8" name="Imagen 7" descr="DSCN40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333750"/>
            <a:ext cx="4800600" cy="36004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81000" y="304800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A</a:t>
            </a:r>
            <a:endParaRPr lang="es-ES_tradnl" sz="3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800600" y="3810000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smtClean="0"/>
              <a:t>B</a:t>
            </a:r>
            <a:endParaRPr lang="es-ES_trad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rcRect l="54033" t="44123" r="11681" b="20972"/>
          <a:stretch>
            <a:fillRect/>
          </a:stretch>
        </p:blipFill>
        <p:spPr>
          <a:xfrm>
            <a:off x="1828800" y="0"/>
            <a:ext cx="5105400" cy="683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G_72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26667" cy="3333750"/>
          </a:xfrm>
          <a:prstGeom prst="rect">
            <a:avLst/>
          </a:prstGeom>
        </p:spPr>
      </p:pic>
      <p:pic>
        <p:nvPicPr>
          <p:cNvPr id="5" name="Imagen 4" descr="IMG_72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65" y="3333750"/>
            <a:ext cx="6265334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86</Words>
  <Application>Microsoft Office PowerPoint</Application>
  <PresentationFormat>Presentazione su schermo (4:3)</PresentationFormat>
  <Paragraphs>8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de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Isidro Jarque Ramos</dc:creator>
  <cp:lastModifiedBy>Giuseppe Leone</cp:lastModifiedBy>
  <cp:revision>7</cp:revision>
  <dcterms:created xsi:type="dcterms:W3CDTF">2016-05-22T17:42:40Z</dcterms:created>
  <dcterms:modified xsi:type="dcterms:W3CDTF">2016-05-23T08:53:23Z</dcterms:modified>
</cp:coreProperties>
</file>