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  <p:sldId id="261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Stile chiaro 1 - Color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Stile chiaro 1 - Colore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0" d="100"/>
          <a:sy n="80" d="100"/>
        </p:scale>
        <p:origin x="-90" y="-7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8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1873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3320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0757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0284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046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13081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5900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3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5168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01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D68B3-891E-41C1-994E-3E8F99EDECC9}" type="datetimeFigureOut">
              <a:rPr lang="it-IT" smtClean="0"/>
              <a:t>11/08/2016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002BF-98A4-4738-AF7E-FA8070865C0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9627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NOVEL DRUGS IN FL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err="1" smtClean="0"/>
              <a:t>Tables</a:t>
            </a:r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66845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5227819"/>
              </p:ext>
            </p:extLst>
          </p:nvPr>
        </p:nvGraphicFramePr>
        <p:xfrm>
          <a:off x="485190" y="146135"/>
          <a:ext cx="10868610" cy="63754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508071"/>
                <a:gridCol w="1839373"/>
                <a:gridCol w="2173722"/>
                <a:gridCol w="2749733"/>
                <a:gridCol w="1597711"/>
              </a:tblGrid>
              <a:tr h="370840"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Chemo</a:t>
                      </a:r>
                      <a:r>
                        <a:rPr lang="it-IT" sz="1600" dirty="0" smtClean="0"/>
                        <a:t>-free </a:t>
                      </a:r>
                      <a:r>
                        <a:rPr lang="it-IT" sz="1600" dirty="0" err="1" smtClean="0"/>
                        <a:t>drugs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Drug</a:t>
                      </a:r>
                      <a:r>
                        <a:rPr lang="it-IT" sz="1600" dirty="0" smtClean="0"/>
                        <a:t>/</a:t>
                      </a:r>
                      <a:r>
                        <a:rPr lang="it-IT" sz="1600" dirty="0" err="1" smtClean="0"/>
                        <a:t>mAb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name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Target Ag/</a:t>
                      </a:r>
                      <a:r>
                        <a:rPr lang="it-IT" sz="1600" dirty="0" err="1" smtClean="0"/>
                        <a:t>molecule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Mechanism</a:t>
                      </a:r>
                      <a:r>
                        <a:rPr lang="it-IT" sz="1600" dirty="0" smtClean="0"/>
                        <a:t> of </a:t>
                      </a:r>
                      <a:r>
                        <a:rPr lang="it-IT" sz="1600" dirty="0" err="1" smtClean="0"/>
                        <a:t>action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References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I </a:t>
                      </a:r>
                      <a:r>
                        <a:rPr lang="it-IT" sz="1600" dirty="0" err="1" smtClean="0"/>
                        <a:t>MiDs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Lenalidomide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Multiple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Multiple(</a:t>
                      </a:r>
                      <a:r>
                        <a:rPr lang="it-IT" sz="1600" dirty="0" err="1" smtClean="0"/>
                        <a:t>fosters</a:t>
                      </a:r>
                      <a:r>
                        <a:rPr lang="it-IT" sz="1600" dirty="0" smtClean="0"/>
                        <a:t> T-</a:t>
                      </a:r>
                      <a:r>
                        <a:rPr lang="it-IT" sz="1600" dirty="0" err="1" smtClean="0"/>
                        <a:t>cell</a:t>
                      </a:r>
                      <a:r>
                        <a:rPr lang="it-IT" sz="1600" dirty="0" smtClean="0"/>
                        <a:t> &amp; NK </a:t>
                      </a:r>
                      <a:r>
                        <a:rPr lang="it-IT" sz="1600" dirty="0" err="1" smtClean="0"/>
                        <a:t>cell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killing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among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others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5-9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Immunomodulatory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mAb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Pidilizumab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Nivolumab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PD-1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Blocking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mAb</a:t>
                      </a:r>
                      <a:r>
                        <a:rPr lang="it-IT" sz="1600" dirty="0" smtClean="0"/>
                        <a:t> (</a:t>
                      </a:r>
                      <a:r>
                        <a:rPr lang="it-IT" sz="1600" dirty="0" err="1" smtClean="0"/>
                        <a:t>prevents</a:t>
                      </a:r>
                      <a:r>
                        <a:rPr lang="it-IT" sz="1600" dirty="0" smtClean="0"/>
                        <a:t> T-</a:t>
                      </a:r>
                      <a:r>
                        <a:rPr lang="it-IT" sz="1600" dirty="0" err="1" smtClean="0"/>
                        <a:t>cell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exhaustion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10,11</a:t>
                      </a:r>
                    </a:p>
                    <a:p>
                      <a:pPr algn="l"/>
                      <a:r>
                        <a:rPr lang="it-IT" sz="1600" dirty="0" smtClean="0"/>
                        <a:t>12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Anti CD20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Rituximab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Ofatumumab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Obinotuzumab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CD20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ADCC/CDC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1-2</a:t>
                      </a:r>
                    </a:p>
                    <a:p>
                      <a:pPr algn="l"/>
                      <a:r>
                        <a:rPr lang="it-IT" sz="1600" dirty="0" smtClean="0"/>
                        <a:t>14</a:t>
                      </a:r>
                    </a:p>
                    <a:p>
                      <a:pPr algn="l"/>
                      <a:r>
                        <a:rPr lang="it-IT" sz="1600" dirty="0" smtClean="0"/>
                        <a:t>13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cell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surface-directed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mAb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Epratuzumab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Lumiliximab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Inotuzumab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Galiximab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Polatuzumab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Blinatumumab</a:t>
                      </a: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CD22</a:t>
                      </a:r>
                    </a:p>
                    <a:p>
                      <a:pPr algn="l"/>
                      <a:r>
                        <a:rPr lang="it-IT" sz="1600" dirty="0" smtClean="0"/>
                        <a:t>CD23</a:t>
                      </a:r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r>
                        <a:rPr lang="it-IT" sz="1600" dirty="0" smtClean="0"/>
                        <a:t>CD80</a:t>
                      </a:r>
                    </a:p>
                    <a:p>
                      <a:pPr algn="l"/>
                      <a:r>
                        <a:rPr lang="it-IT" sz="1600" dirty="0" smtClean="0"/>
                        <a:t>CD79b</a:t>
                      </a:r>
                    </a:p>
                    <a:p>
                      <a:pPr algn="l"/>
                      <a:r>
                        <a:rPr lang="it-IT" sz="1600" dirty="0" smtClean="0"/>
                        <a:t>CD19/CD3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Engages</a:t>
                      </a:r>
                      <a:r>
                        <a:rPr lang="it-IT" sz="1600" dirty="0" smtClean="0"/>
                        <a:t> CD3 T-</a:t>
                      </a:r>
                      <a:r>
                        <a:rPr lang="it-IT" sz="1600" dirty="0" err="1" smtClean="0"/>
                        <a:t>cell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killing</a:t>
                      </a:r>
                      <a:r>
                        <a:rPr lang="it-IT" sz="1600" dirty="0" smtClean="0"/>
                        <a:t> of CD19 B-</a:t>
                      </a:r>
                      <a:r>
                        <a:rPr lang="it-IT" sz="1600" dirty="0" err="1" smtClean="0"/>
                        <a:t>cell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tumor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cells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15</a:t>
                      </a:r>
                    </a:p>
                    <a:p>
                      <a:pPr algn="l"/>
                      <a:r>
                        <a:rPr lang="it-IT" sz="1600" dirty="0" smtClean="0"/>
                        <a:t>16</a:t>
                      </a:r>
                    </a:p>
                    <a:p>
                      <a:pPr algn="l"/>
                      <a:r>
                        <a:rPr lang="it-IT" sz="1600" dirty="0" smtClean="0"/>
                        <a:t>17</a:t>
                      </a:r>
                    </a:p>
                    <a:p>
                      <a:pPr algn="l"/>
                      <a:r>
                        <a:rPr lang="it-IT" sz="1600" dirty="0" smtClean="0"/>
                        <a:t>18</a:t>
                      </a:r>
                    </a:p>
                    <a:p>
                      <a:pPr algn="l"/>
                      <a:r>
                        <a:rPr lang="it-IT" sz="1600" dirty="0" smtClean="0"/>
                        <a:t>19</a:t>
                      </a:r>
                    </a:p>
                    <a:p>
                      <a:pPr algn="l"/>
                      <a:r>
                        <a:rPr lang="it-IT" sz="1600" dirty="0" smtClean="0"/>
                        <a:t>20,21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targeted</a:t>
                      </a:r>
                      <a:r>
                        <a:rPr lang="it-IT" sz="1600" dirty="0" smtClean="0"/>
                        <a:t> </a:t>
                      </a:r>
                    </a:p>
                    <a:p>
                      <a:pPr algn="l"/>
                      <a:r>
                        <a:rPr lang="it-IT" sz="1600" dirty="0" err="1" smtClean="0"/>
                        <a:t>therapies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Ibrutinib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Idelalisib</a:t>
                      </a:r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Duvelisib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BTK</a:t>
                      </a:r>
                    </a:p>
                    <a:p>
                      <a:pPr algn="l"/>
                      <a:r>
                        <a:rPr lang="it-IT" sz="1600" dirty="0" smtClean="0"/>
                        <a:t>PI3K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BCR </a:t>
                      </a:r>
                      <a:r>
                        <a:rPr lang="it-IT" sz="1600" dirty="0" err="1" smtClean="0"/>
                        <a:t>pathway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inhibition</a:t>
                      </a:r>
                      <a:endParaRPr lang="it-IT" sz="16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BCR </a:t>
                      </a:r>
                      <a:r>
                        <a:rPr lang="it-IT" sz="1600" dirty="0" err="1" smtClean="0"/>
                        <a:t>pathway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inhibition</a:t>
                      </a:r>
                      <a:r>
                        <a:rPr lang="it-IT" sz="1600" dirty="0" smtClean="0"/>
                        <a:t>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27-29</a:t>
                      </a:r>
                    </a:p>
                    <a:p>
                      <a:pPr algn="l"/>
                      <a:r>
                        <a:rPr lang="it-IT" sz="1600" dirty="0" smtClean="0"/>
                        <a:t>23-25</a:t>
                      </a:r>
                    </a:p>
                    <a:p>
                      <a:pPr algn="l"/>
                      <a:r>
                        <a:rPr lang="it-IT" sz="1600" dirty="0" smtClean="0"/>
                        <a:t>26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ABT263</a:t>
                      </a:r>
                    </a:p>
                    <a:p>
                      <a:pPr algn="l"/>
                      <a:r>
                        <a:rPr lang="it-IT" sz="1600" dirty="0" smtClean="0"/>
                        <a:t>ABT199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BCL2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Reversing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inhibition</a:t>
                      </a:r>
                      <a:r>
                        <a:rPr lang="it-IT" sz="1600" dirty="0" smtClean="0"/>
                        <a:t> of</a:t>
                      </a:r>
                    </a:p>
                    <a:p>
                      <a:pPr algn="l"/>
                      <a:r>
                        <a:rPr lang="it-IT" sz="1600" dirty="0" err="1" smtClean="0"/>
                        <a:t>apoptosis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30</a:t>
                      </a:r>
                    </a:p>
                    <a:p>
                      <a:pPr algn="l"/>
                      <a:r>
                        <a:rPr lang="it-IT" sz="1600" dirty="0" smtClean="0"/>
                        <a:t>31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Vorinostat</a:t>
                      </a:r>
                      <a:endParaRPr lang="it-IT" sz="1600" dirty="0" smtClean="0"/>
                    </a:p>
                    <a:p>
                      <a:r>
                        <a:rPr lang="it-IT" sz="1600" dirty="0" err="1" smtClean="0"/>
                        <a:t>Temsirolimus</a:t>
                      </a:r>
                      <a:endParaRPr lang="it-IT" sz="1600" dirty="0" smtClean="0"/>
                    </a:p>
                    <a:p>
                      <a:r>
                        <a:rPr lang="it-IT" sz="1600" dirty="0" err="1" smtClean="0"/>
                        <a:t>Everolimus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32</a:t>
                      </a:r>
                    </a:p>
                    <a:p>
                      <a:r>
                        <a:rPr lang="it-IT" sz="1600" dirty="0" smtClean="0"/>
                        <a:t>33</a:t>
                      </a:r>
                    </a:p>
                    <a:p>
                      <a:r>
                        <a:rPr lang="it-IT" sz="1600" dirty="0" smtClean="0"/>
                        <a:t>34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761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11430"/>
              </p:ext>
            </p:extLst>
          </p:nvPr>
        </p:nvGraphicFramePr>
        <p:xfrm>
          <a:off x="838199" y="108813"/>
          <a:ext cx="10918371" cy="670560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183674"/>
                <a:gridCol w="2183674"/>
                <a:gridCol w="2454615"/>
                <a:gridCol w="2848271"/>
                <a:gridCol w="1248137"/>
              </a:tblGrid>
              <a:tr h="565962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Toxicity</a:t>
                      </a:r>
                      <a:r>
                        <a:rPr lang="it-IT" dirty="0" smtClean="0"/>
                        <a:t> 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Drug</a:t>
                      </a:r>
                      <a:r>
                        <a:rPr lang="it-IT" sz="1600" dirty="0" smtClean="0"/>
                        <a:t>/</a:t>
                      </a:r>
                      <a:r>
                        <a:rPr lang="it-IT" sz="1600" dirty="0" err="1" smtClean="0"/>
                        <a:t>mAb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name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Most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freq</a:t>
                      </a:r>
                      <a:r>
                        <a:rPr lang="it-IT" sz="1600" dirty="0" smtClean="0"/>
                        <a:t> AE of </a:t>
                      </a:r>
                      <a:r>
                        <a:rPr lang="it-IT" sz="1600" dirty="0" err="1" smtClean="0"/>
                        <a:t>any</a:t>
                      </a:r>
                      <a:r>
                        <a:rPr lang="it-IT" sz="1600" dirty="0" smtClean="0"/>
                        <a:t> grade (%)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Most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freq</a:t>
                      </a:r>
                      <a:r>
                        <a:rPr lang="it-IT" sz="1600" dirty="0" smtClean="0"/>
                        <a:t> grade 3-4  (%)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References</a:t>
                      </a:r>
                      <a:endParaRPr lang="it-IT" sz="1600" dirty="0"/>
                    </a:p>
                  </a:txBody>
                  <a:tcPr/>
                </a:tc>
              </a:tr>
              <a:tr h="151916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I </a:t>
                      </a:r>
                      <a:r>
                        <a:rPr lang="it-IT" sz="1600" dirty="0" err="1" smtClean="0"/>
                        <a:t>MiDs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Lenalidomide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Neutropenia (60)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 (50)</a:t>
                      </a:r>
                    </a:p>
                    <a:p>
                      <a:r>
                        <a:rPr lang="it-IT" sz="1600" dirty="0" err="1" smtClean="0"/>
                        <a:t>Thrombocitopenia</a:t>
                      </a:r>
                      <a:r>
                        <a:rPr lang="it-IT" sz="1600" dirty="0" smtClean="0"/>
                        <a:t> (35)</a:t>
                      </a:r>
                    </a:p>
                    <a:p>
                      <a:r>
                        <a:rPr lang="it-IT" sz="1600" dirty="0" err="1" smtClean="0"/>
                        <a:t>Anaemia</a:t>
                      </a:r>
                      <a:r>
                        <a:rPr lang="it-IT" sz="1600" dirty="0" smtClean="0"/>
                        <a:t> (40)</a:t>
                      </a:r>
                    </a:p>
                    <a:p>
                      <a:r>
                        <a:rPr lang="it-IT" sz="1600" dirty="0" err="1" smtClean="0"/>
                        <a:t>Diarrhea</a:t>
                      </a:r>
                      <a:r>
                        <a:rPr lang="it-IT" sz="1600" dirty="0" smtClean="0"/>
                        <a:t> (30)</a:t>
                      </a:r>
                    </a:p>
                    <a:p>
                      <a:r>
                        <a:rPr lang="it-IT" sz="1600" dirty="0" err="1" smtClean="0"/>
                        <a:t>Leukopenia</a:t>
                      </a:r>
                      <a:r>
                        <a:rPr lang="it-IT" sz="1600" dirty="0" smtClean="0"/>
                        <a:t> (20)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Neutropenia (50)</a:t>
                      </a:r>
                    </a:p>
                    <a:p>
                      <a:r>
                        <a:rPr lang="it-IT" sz="1600" dirty="0" err="1" smtClean="0"/>
                        <a:t>Thrombocitopenia</a:t>
                      </a:r>
                      <a:r>
                        <a:rPr lang="it-IT" sz="1600" dirty="0" smtClean="0"/>
                        <a:t> (20)</a:t>
                      </a:r>
                    </a:p>
                    <a:p>
                      <a:r>
                        <a:rPr lang="it-IT" sz="1600" dirty="0" err="1" smtClean="0"/>
                        <a:t>Anaemia</a:t>
                      </a:r>
                      <a:r>
                        <a:rPr lang="it-IT" sz="1600" dirty="0" smtClean="0"/>
                        <a:t> (10)</a:t>
                      </a:r>
                    </a:p>
                    <a:p>
                      <a:r>
                        <a:rPr lang="it-IT" sz="1600" dirty="0" err="1" smtClean="0"/>
                        <a:t>Leukopenia</a:t>
                      </a:r>
                      <a:r>
                        <a:rPr lang="it-IT" sz="1600" dirty="0" smtClean="0"/>
                        <a:t> (10)</a:t>
                      </a:r>
                    </a:p>
                    <a:p>
                      <a:r>
                        <a:rPr lang="it-IT" sz="1600" dirty="0" smtClean="0"/>
                        <a:t>Pneumonia (5)</a:t>
                      </a:r>
                    </a:p>
                    <a:p>
                      <a:r>
                        <a:rPr lang="it-IT" sz="1600" dirty="0" err="1" smtClean="0"/>
                        <a:t>Asthenia</a:t>
                      </a:r>
                      <a:r>
                        <a:rPr lang="it-IT" sz="1600" dirty="0" smtClean="0"/>
                        <a:t> (5)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6-9</a:t>
                      </a:r>
                      <a:endParaRPr lang="it-IT" sz="1600" dirty="0"/>
                    </a:p>
                  </a:txBody>
                  <a:tcPr/>
                </a:tc>
              </a:tr>
              <a:tr h="1280861"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Immunomodulatory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mAb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Pidilizumab</a:t>
                      </a: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Leucopenia (35)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 (50)</a:t>
                      </a:r>
                    </a:p>
                    <a:p>
                      <a:r>
                        <a:rPr lang="it-IT" sz="1600" dirty="0" err="1" smtClean="0"/>
                        <a:t>Thrombocitopenia</a:t>
                      </a:r>
                      <a:r>
                        <a:rPr lang="it-IT" sz="1600" dirty="0" smtClean="0"/>
                        <a:t> (35)</a:t>
                      </a:r>
                    </a:p>
                    <a:p>
                      <a:r>
                        <a:rPr lang="it-IT" sz="1600" dirty="0" err="1" smtClean="0"/>
                        <a:t>Anaemia</a:t>
                      </a:r>
                      <a:r>
                        <a:rPr lang="it-IT" sz="1600" dirty="0" smtClean="0"/>
                        <a:t> (45)</a:t>
                      </a:r>
                    </a:p>
                    <a:p>
                      <a:r>
                        <a:rPr lang="it-IT" sz="1600" dirty="0" err="1" smtClean="0"/>
                        <a:t>Dyspnea</a:t>
                      </a:r>
                      <a:r>
                        <a:rPr lang="it-IT" sz="1600" dirty="0" smtClean="0"/>
                        <a:t> (20)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None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11</a:t>
                      </a:r>
                      <a:endParaRPr lang="it-IT" sz="1600" dirty="0"/>
                    </a:p>
                  </a:txBody>
                  <a:tcPr/>
                </a:tc>
              </a:tr>
              <a:tr h="318726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Anti CD20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Ofatumumab</a:t>
                      </a:r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Obinotuzumab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Infection</a:t>
                      </a:r>
                      <a:r>
                        <a:rPr lang="it-IT" sz="1600" dirty="0" smtClean="0"/>
                        <a:t> (30)</a:t>
                      </a:r>
                    </a:p>
                    <a:p>
                      <a:r>
                        <a:rPr lang="it-IT" sz="1600" dirty="0" err="1" smtClean="0"/>
                        <a:t>Rash</a:t>
                      </a:r>
                      <a:r>
                        <a:rPr lang="it-IT" sz="1600" dirty="0" smtClean="0"/>
                        <a:t> (15)</a:t>
                      </a:r>
                    </a:p>
                    <a:p>
                      <a:r>
                        <a:rPr lang="it-IT" sz="1600" dirty="0" smtClean="0"/>
                        <a:t>Urticaria (15)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 (10)</a:t>
                      </a:r>
                    </a:p>
                    <a:p>
                      <a:r>
                        <a:rPr lang="it-IT" sz="1600" dirty="0" err="1" smtClean="0"/>
                        <a:t>Pruritus</a:t>
                      </a:r>
                      <a:r>
                        <a:rPr lang="it-IT" sz="1600" dirty="0" smtClean="0"/>
                        <a:t> (10)</a:t>
                      </a:r>
                    </a:p>
                    <a:p>
                      <a:r>
                        <a:rPr lang="it-IT" sz="1600" dirty="0" smtClean="0"/>
                        <a:t>Nausea (10)</a:t>
                      </a:r>
                    </a:p>
                    <a:p>
                      <a:r>
                        <a:rPr lang="it-IT" sz="1600" dirty="0" err="1" smtClean="0"/>
                        <a:t>Infection</a:t>
                      </a:r>
                      <a:r>
                        <a:rPr lang="it-IT" sz="1600" dirty="0" smtClean="0"/>
                        <a:t>(50)</a:t>
                      </a:r>
                    </a:p>
                    <a:p>
                      <a:r>
                        <a:rPr lang="it-IT" sz="1600" dirty="0" smtClean="0"/>
                        <a:t>Nausea (20)</a:t>
                      </a:r>
                    </a:p>
                    <a:p>
                      <a:r>
                        <a:rPr lang="it-IT" sz="1600" dirty="0" err="1" smtClean="0"/>
                        <a:t>Asthenia</a:t>
                      </a:r>
                      <a:r>
                        <a:rPr lang="it-IT" sz="1600" dirty="0" smtClean="0"/>
                        <a:t> (35)</a:t>
                      </a:r>
                    </a:p>
                    <a:p>
                      <a:r>
                        <a:rPr lang="it-IT" sz="1600" dirty="0" err="1" smtClean="0"/>
                        <a:t>Pyrexia</a:t>
                      </a:r>
                      <a:r>
                        <a:rPr lang="it-IT" sz="1600" dirty="0" smtClean="0"/>
                        <a:t>(15)</a:t>
                      </a:r>
                    </a:p>
                    <a:p>
                      <a:r>
                        <a:rPr lang="it-IT" sz="1600" dirty="0" err="1" smtClean="0"/>
                        <a:t>Peripheral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aedema</a:t>
                      </a:r>
                      <a:r>
                        <a:rPr lang="it-IT" sz="1600" dirty="0" smtClean="0"/>
                        <a:t>(15)</a:t>
                      </a:r>
                    </a:p>
                    <a:p>
                      <a:r>
                        <a:rPr lang="it-IT" sz="1600" dirty="0" smtClean="0"/>
                        <a:t>Neutropenia (15)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Nutropenia</a:t>
                      </a:r>
                      <a:r>
                        <a:rPr lang="it-IT" sz="1600" dirty="0" smtClean="0"/>
                        <a:t>(10)</a:t>
                      </a:r>
                    </a:p>
                    <a:p>
                      <a:r>
                        <a:rPr lang="it-IT" sz="1600" dirty="0" err="1" smtClean="0"/>
                        <a:t>Infection</a:t>
                      </a:r>
                      <a:r>
                        <a:rPr lang="it-IT" sz="1600" dirty="0" smtClean="0"/>
                        <a:t>(&lt;5)</a:t>
                      </a:r>
                    </a:p>
                    <a:p>
                      <a:r>
                        <a:rPr lang="it-IT" sz="1600" dirty="0" err="1" smtClean="0"/>
                        <a:t>Cough</a:t>
                      </a:r>
                      <a:r>
                        <a:rPr lang="it-IT" sz="1600" dirty="0" smtClean="0"/>
                        <a:t> (&lt;5)</a:t>
                      </a:r>
                    </a:p>
                    <a:p>
                      <a:r>
                        <a:rPr lang="it-IT" sz="1600" dirty="0" smtClean="0"/>
                        <a:t>Urticaria (&lt;5)</a:t>
                      </a:r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r>
                        <a:rPr lang="it-IT" sz="1600" dirty="0" err="1" smtClean="0"/>
                        <a:t>Infection</a:t>
                      </a:r>
                      <a:r>
                        <a:rPr lang="it-IT" sz="1600" dirty="0" smtClean="0"/>
                        <a:t>(15)                                    </a:t>
                      </a:r>
                    </a:p>
                    <a:p>
                      <a:r>
                        <a:rPr lang="it-IT" sz="1600" dirty="0" smtClean="0"/>
                        <a:t>Neutropenia (15)</a:t>
                      </a:r>
                    </a:p>
                    <a:p>
                      <a:r>
                        <a:rPr lang="it-IT" sz="1600" dirty="0" err="1" smtClean="0"/>
                        <a:t>Lymphopenia</a:t>
                      </a:r>
                      <a:r>
                        <a:rPr lang="it-IT" sz="1600" dirty="0" smtClean="0"/>
                        <a:t> (15)</a:t>
                      </a:r>
                    </a:p>
                    <a:p>
                      <a:r>
                        <a:rPr lang="it-IT" sz="1600" dirty="0" err="1" smtClean="0"/>
                        <a:t>Infusion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related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reactions</a:t>
                      </a:r>
                      <a:r>
                        <a:rPr lang="it-IT" sz="1600" dirty="0" smtClean="0"/>
                        <a:t> (10)</a:t>
                      </a:r>
                    </a:p>
                    <a:p>
                      <a:r>
                        <a:rPr lang="it-IT" sz="1600" dirty="0" err="1" smtClean="0"/>
                        <a:t>Anaemia</a:t>
                      </a:r>
                      <a:r>
                        <a:rPr lang="it-IT" sz="1600" dirty="0" smtClean="0"/>
                        <a:t> (5)</a:t>
                      </a:r>
                    </a:p>
                    <a:p>
                      <a:r>
                        <a:rPr lang="it-IT" sz="1600" dirty="0" err="1" smtClean="0"/>
                        <a:t>Febrile</a:t>
                      </a:r>
                      <a:r>
                        <a:rPr lang="it-IT" sz="1600" dirty="0" smtClean="0"/>
                        <a:t> neutropenia (5)                             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14</a:t>
                      </a:r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r>
                        <a:rPr lang="it-IT" sz="1600" dirty="0" smtClean="0"/>
                        <a:t>13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13821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6068585"/>
              </p:ext>
            </p:extLst>
          </p:nvPr>
        </p:nvGraphicFramePr>
        <p:xfrm>
          <a:off x="278369" y="108813"/>
          <a:ext cx="11496863" cy="640588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299373"/>
                <a:gridCol w="2299373"/>
                <a:gridCol w="2811309"/>
                <a:gridCol w="2761862"/>
                <a:gridCol w="132494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Toxicity</a:t>
                      </a:r>
                      <a:r>
                        <a:rPr lang="it-IT" dirty="0" smtClean="0"/>
                        <a:t> 2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Drug</a:t>
                      </a:r>
                      <a:r>
                        <a:rPr lang="it-IT" sz="1600" dirty="0" smtClean="0"/>
                        <a:t>/</a:t>
                      </a:r>
                      <a:r>
                        <a:rPr lang="it-IT" sz="1600" dirty="0" err="1" smtClean="0"/>
                        <a:t>mAb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name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Most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freq</a:t>
                      </a:r>
                      <a:r>
                        <a:rPr lang="it-IT" sz="1600" dirty="0" smtClean="0"/>
                        <a:t> AE of </a:t>
                      </a:r>
                      <a:r>
                        <a:rPr lang="it-IT" sz="1600" dirty="0" err="1" smtClean="0"/>
                        <a:t>any</a:t>
                      </a:r>
                      <a:r>
                        <a:rPr lang="it-IT" sz="1600" dirty="0" smtClean="0"/>
                        <a:t> grade (%)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Most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freq</a:t>
                      </a:r>
                      <a:r>
                        <a:rPr lang="it-IT" sz="1600" dirty="0" smtClean="0"/>
                        <a:t> grade 3-4  (%)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References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cell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surface-directed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mAb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Epratuzumab</a:t>
                      </a:r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Blinatumumab</a:t>
                      </a: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Nausea (20)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(20)</a:t>
                      </a:r>
                    </a:p>
                    <a:p>
                      <a:r>
                        <a:rPr lang="it-IT" sz="1600" dirty="0" smtClean="0"/>
                        <a:t>Back </a:t>
                      </a:r>
                      <a:r>
                        <a:rPr lang="it-IT" sz="1600" dirty="0" err="1" smtClean="0"/>
                        <a:t>pain</a:t>
                      </a:r>
                      <a:r>
                        <a:rPr lang="it-IT" sz="1600" dirty="0" smtClean="0"/>
                        <a:t> (20)</a:t>
                      </a:r>
                    </a:p>
                    <a:p>
                      <a:r>
                        <a:rPr lang="it-IT" sz="1600" dirty="0" smtClean="0"/>
                        <a:t>Anemia (15)</a:t>
                      </a:r>
                    </a:p>
                    <a:p>
                      <a:r>
                        <a:rPr lang="it-IT" sz="1600" dirty="0" err="1" smtClean="0"/>
                        <a:t>Limb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pain</a:t>
                      </a:r>
                      <a:r>
                        <a:rPr lang="it-IT" sz="1600" dirty="0" smtClean="0"/>
                        <a:t> (15)</a:t>
                      </a:r>
                    </a:p>
                    <a:p>
                      <a:r>
                        <a:rPr lang="it-IT" sz="1600" dirty="0" err="1" smtClean="0"/>
                        <a:t>Rigors</a:t>
                      </a:r>
                      <a:r>
                        <a:rPr lang="it-IT" sz="1600" dirty="0" smtClean="0"/>
                        <a:t> (15)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Pyrexia</a:t>
                      </a:r>
                      <a:r>
                        <a:rPr lang="it-IT" sz="1600" dirty="0" smtClean="0"/>
                        <a:t> (75)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Leukopenia</a:t>
                      </a:r>
                      <a:r>
                        <a:rPr lang="it-IT" sz="1600" dirty="0" smtClean="0"/>
                        <a:t> (75)</a:t>
                      </a:r>
                    </a:p>
                    <a:p>
                      <a:r>
                        <a:rPr lang="it-IT" sz="1600" dirty="0" err="1" smtClean="0"/>
                        <a:t>Lymphopenia</a:t>
                      </a:r>
                      <a:r>
                        <a:rPr lang="it-IT" sz="1600" dirty="0" smtClean="0"/>
                        <a:t> (75)</a:t>
                      </a:r>
                    </a:p>
                    <a:p>
                      <a:r>
                        <a:rPr lang="it-IT" sz="1600" dirty="0" err="1" smtClean="0"/>
                        <a:t>Haedache</a:t>
                      </a:r>
                      <a:r>
                        <a:rPr lang="it-IT" sz="1600" dirty="0" smtClean="0"/>
                        <a:t> (45)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Thrombocytopenia</a:t>
                      </a:r>
                      <a:r>
                        <a:rPr lang="it-IT" sz="1600" dirty="0" smtClean="0"/>
                        <a:t> (40)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(35)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Infusion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related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reactions</a:t>
                      </a:r>
                      <a:r>
                        <a:rPr lang="it-IT" sz="1600" dirty="0" smtClean="0"/>
                        <a:t> (1pt)</a:t>
                      </a:r>
                    </a:p>
                    <a:p>
                      <a:r>
                        <a:rPr lang="it-IT" sz="1600" dirty="0" err="1" smtClean="0"/>
                        <a:t>Deep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venous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thrombosis</a:t>
                      </a:r>
                      <a:r>
                        <a:rPr lang="it-IT" sz="1600" dirty="0" smtClean="0"/>
                        <a:t> (5)</a:t>
                      </a:r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r>
                        <a:rPr lang="it-IT" sz="1600" dirty="0" smtClean="0"/>
                        <a:t>CNS </a:t>
                      </a:r>
                      <a:r>
                        <a:rPr lang="it-IT" sz="1600" dirty="0" err="1" smtClean="0"/>
                        <a:t>events</a:t>
                      </a:r>
                      <a:r>
                        <a:rPr lang="it-IT" sz="1600" dirty="0" smtClean="0"/>
                        <a:t> (9/52 </a:t>
                      </a:r>
                      <a:r>
                        <a:rPr lang="it-IT" sz="1600" dirty="0" err="1" smtClean="0"/>
                        <a:t>pts</a:t>
                      </a:r>
                      <a:r>
                        <a:rPr lang="it-IT" sz="1600" dirty="0" smtClean="0"/>
                        <a:t>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15</a:t>
                      </a:r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r>
                        <a:rPr lang="it-IT" sz="1600" dirty="0" smtClean="0"/>
                        <a:t>20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targeted</a:t>
                      </a:r>
                      <a:r>
                        <a:rPr lang="it-IT" sz="1600" dirty="0" smtClean="0"/>
                        <a:t> </a:t>
                      </a:r>
                    </a:p>
                    <a:p>
                      <a:pPr algn="l"/>
                      <a:r>
                        <a:rPr lang="it-IT" sz="1600" dirty="0" err="1" smtClean="0"/>
                        <a:t>therapies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Ibrutinib</a:t>
                      </a:r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r>
                        <a:rPr lang="it-IT" sz="1600" dirty="0" err="1" smtClean="0"/>
                        <a:t>Idelalisib</a:t>
                      </a:r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Diarrhea</a:t>
                      </a:r>
                      <a:r>
                        <a:rPr lang="it-IT" sz="1600" dirty="0" smtClean="0"/>
                        <a:t> (50) 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 (30)</a:t>
                      </a:r>
                    </a:p>
                    <a:p>
                      <a:r>
                        <a:rPr lang="it-IT" sz="1600" dirty="0" err="1" smtClean="0"/>
                        <a:t>Cough</a:t>
                      </a:r>
                      <a:r>
                        <a:rPr lang="it-IT" sz="1600" dirty="0" smtClean="0"/>
                        <a:t>(30)</a:t>
                      </a:r>
                    </a:p>
                    <a:p>
                      <a:r>
                        <a:rPr lang="it-IT" sz="1600" dirty="0" err="1" smtClean="0"/>
                        <a:t>Respiratory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tract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infection</a:t>
                      </a:r>
                      <a:r>
                        <a:rPr lang="it-IT" sz="1600" dirty="0" smtClean="0"/>
                        <a:t> (20)</a:t>
                      </a:r>
                    </a:p>
                    <a:p>
                      <a:r>
                        <a:rPr lang="it-IT" sz="1600" dirty="0" err="1" smtClean="0"/>
                        <a:t>Arthralgia</a:t>
                      </a:r>
                      <a:r>
                        <a:rPr lang="it-IT" sz="1600" dirty="0" smtClean="0"/>
                        <a:t> (25)</a:t>
                      </a:r>
                    </a:p>
                    <a:p>
                      <a:r>
                        <a:rPr lang="it-IT" sz="1600" dirty="0" err="1" smtClean="0"/>
                        <a:t>Rash</a:t>
                      </a:r>
                      <a:r>
                        <a:rPr lang="it-IT" sz="1600" dirty="0" smtClean="0"/>
                        <a:t> (25)</a:t>
                      </a:r>
                    </a:p>
                    <a:p>
                      <a:r>
                        <a:rPr lang="it-IT" sz="1600" dirty="0" err="1" smtClean="0"/>
                        <a:t>Diarrhea</a:t>
                      </a:r>
                      <a:r>
                        <a:rPr lang="it-IT" sz="1600" dirty="0" smtClean="0"/>
                        <a:t> (40) </a:t>
                      </a:r>
                    </a:p>
                    <a:p>
                      <a:r>
                        <a:rPr lang="it-IT" sz="1600" dirty="0" smtClean="0"/>
                        <a:t>AST/ALT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↑</a:t>
                      </a:r>
                      <a:r>
                        <a:rPr lang="it-IT" sz="1600" dirty="0" smtClean="0"/>
                        <a:t> (40)</a:t>
                      </a:r>
                    </a:p>
                    <a:p>
                      <a:r>
                        <a:rPr lang="it-IT" sz="1600" dirty="0" smtClean="0"/>
                        <a:t>Nausea (20)</a:t>
                      </a:r>
                    </a:p>
                    <a:p>
                      <a:r>
                        <a:rPr lang="it-IT" sz="1600" dirty="0" err="1" smtClean="0"/>
                        <a:t>Cough</a:t>
                      </a:r>
                      <a:r>
                        <a:rPr lang="it-IT" sz="1600" dirty="0" smtClean="0"/>
                        <a:t>(30)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(30)</a:t>
                      </a:r>
                    </a:p>
                    <a:p>
                      <a:r>
                        <a:rPr lang="it-IT" sz="1600" dirty="0" err="1" smtClean="0"/>
                        <a:t>Dyspnea</a:t>
                      </a:r>
                      <a:r>
                        <a:rPr lang="it-IT" sz="1600" dirty="0" smtClean="0"/>
                        <a:t>(20)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Neutropenia (15)</a:t>
                      </a:r>
                    </a:p>
                    <a:p>
                      <a:r>
                        <a:rPr lang="it-IT" sz="1600" dirty="0" err="1" smtClean="0"/>
                        <a:t>Hypertension</a:t>
                      </a:r>
                      <a:r>
                        <a:rPr lang="it-IT" sz="1600" dirty="0" smtClean="0"/>
                        <a:t> (5)</a:t>
                      </a:r>
                    </a:p>
                    <a:p>
                      <a:r>
                        <a:rPr lang="it-IT" sz="1600" dirty="0" err="1" smtClean="0"/>
                        <a:t>Sinusitis</a:t>
                      </a:r>
                      <a:r>
                        <a:rPr lang="it-IT" sz="1600" dirty="0" smtClean="0"/>
                        <a:t> (5)</a:t>
                      </a:r>
                    </a:p>
                    <a:p>
                      <a:r>
                        <a:rPr lang="it-IT" sz="1600" dirty="0" err="1" smtClean="0"/>
                        <a:t>Pyrexia</a:t>
                      </a:r>
                      <a:r>
                        <a:rPr lang="it-IT" sz="1600" dirty="0" smtClean="0"/>
                        <a:t> (5)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 (5)</a:t>
                      </a:r>
                    </a:p>
                    <a:p>
                      <a:r>
                        <a:rPr lang="it-IT" sz="1600" dirty="0" err="1" smtClean="0"/>
                        <a:t>Diarrhea</a:t>
                      </a:r>
                      <a:r>
                        <a:rPr lang="it-IT" sz="1600" dirty="0" smtClean="0"/>
                        <a:t>(&lt;5)</a:t>
                      </a:r>
                    </a:p>
                    <a:p>
                      <a:r>
                        <a:rPr lang="it-IT" sz="1600" dirty="0" smtClean="0"/>
                        <a:t>Neutropenia (30)</a:t>
                      </a:r>
                    </a:p>
                    <a:p>
                      <a:r>
                        <a:rPr lang="it-IT" sz="1600" dirty="0" smtClean="0"/>
                        <a:t>AST/ALT</a:t>
                      </a:r>
                      <a:r>
                        <a:rPr lang="it-IT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↑</a:t>
                      </a:r>
                      <a:r>
                        <a:rPr lang="it-IT" sz="1600" dirty="0" smtClean="0"/>
                        <a:t>  (35)</a:t>
                      </a:r>
                    </a:p>
                    <a:p>
                      <a:r>
                        <a:rPr lang="it-IT" sz="1600" dirty="0" smtClean="0"/>
                        <a:t>Pneumonia (10)</a:t>
                      </a:r>
                    </a:p>
                    <a:p>
                      <a:r>
                        <a:rPr lang="it-IT" sz="1600" dirty="0" err="1" smtClean="0"/>
                        <a:t>Thrombocytopenia</a:t>
                      </a:r>
                      <a:r>
                        <a:rPr lang="it-IT" sz="1600" dirty="0" smtClean="0"/>
                        <a:t> (5)</a:t>
                      </a:r>
                    </a:p>
                    <a:p>
                      <a:r>
                        <a:rPr lang="it-IT" sz="1600" dirty="0" err="1" smtClean="0"/>
                        <a:t>Diarrhea</a:t>
                      </a:r>
                      <a:r>
                        <a:rPr lang="it-IT" sz="1600" dirty="0" smtClean="0"/>
                        <a:t>(10)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28,29</a:t>
                      </a:r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endParaRPr lang="it-IT" sz="1600" dirty="0" smtClean="0"/>
                    </a:p>
                    <a:p>
                      <a:r>
                        <a:rPr lang="it-IT" sz="1600" dirty="0" smtClean="0"/>
                        <a:t>23-25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95014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Segnaposto contenut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62379"/>
              </p:ext>
            </p:extLst>
          </p:nvPr>
        </p:nvGraphicFramePr>
        <p:xfrm>
          <a:off x="278369" y="108813"/>
          <a:ext cx="11496863" cy="5674360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5623"/>
                <a:gridCol w="1810139"/>
                <a:gridCol w="3377681"/>
                <a:gridCol w="2948474"/>
                <a:gridCol w="1324946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Toxicity</a:t>
                      </a:r>
                      <a:r>
                        <a:rPr lang="it-IT" dirty="0" smtClean="0"/>
                        <a:t> 3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Drug</a:t>
                      </a:r>
                      <a:r>
                        <a:rPr lang="it-IT" sz="1600" dirty="0" smtClean="0"/>
                        <a:t>/</a:t>
                      </a:r>
                      <a:r>
                        <a:rPr lang="it-IT" sz="1600" dirty="0" err="1" smtClean="0"/>
                        <a:t>mAb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name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Most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freq</a:t>
                      </a:r>
                      <a:r>
                        <a:rPr lang="it-IT" sz="1600" dirty="0" smtClean="0"/>
                        <a:t> AE of </a:t>
                      </a:r>
                      <a:r>
                        <a:rPr lang="it-IT" sz="1600" dirty="0" err="1" smtClean="0"/>
                        <a:t>any</a:t>
                      </a:r>
                      <a:r>
                        <a:rPr lang="it-IT" sz="1600" dirty="0" smtClean="0"/>
                        <a:t> grade (%)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Most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freq</a:t>
                      </a:r>
                      <a:r>
                        <a:rPr lang="it-IT" sz="1600" dirty="0" smtClean="0"/>
                        <a:t> grade 3-4 (%)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References</a:t>
                      </a:r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Other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targeted</a:t>
                      </a:r>
                      <a:r>
                        <a:rPr lang="it-IT" sz="1600" dirty="0" smtClean="0"/>
                        <a:t> </a:t>
                      </a:r>
                    </a:p>
                    <a:p>
                      <a:pPr algn="l"/>
                      <a:r>
                        <a:rPr lang="it-IT" sz="1600" dirty="0" err="1" smtClean="0"/>
                        <a:t>therapies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err="1" smtClean="0"/>
                        <a:t>Polatuzumab</a:t>
                      </a: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Pyrexia</a:t>
                      </a:r>
                      <a:r>
                        <a:rPr lang="it-IT" sz="1600" dirty="0" smtClean="0"/>
                        <a:t> (44)</a:t>
                      </a:r>
                    </a:p>
                    <a:p>
                      <a:r>
                        <a:rPr lang="it-IT" sz="1600" dirty="0" err="1" smtClean="0"/>
                        <a:t>Cough</a:t>
                      </a:r>
                      <a:r>
                        <a:rPr lang="it-IT" sz="1600" dirty="0" smtClean="0"/>
                        <a:t> (33)</a:t>
                      </a:r>
                    </a:p>
                    <a:p>
                      <a:r>
                        <a:rPr lang="it-IT" sz="1600" dirty="0" err="1" smtClean="0"/>
                        <a:t>Pain</a:t>
                      </a:r>
                      <a:r>
                        <a:rPr lang="it-IT" sz="1600" dirty="0" smtClean="0"/>
                        <a:t> in </a:t>
                      </a:r>
                      <a:r>
                        <a:rPr lang="it-IT" sz="1600" dirty="0" err="1" smtClean="0"/>
                        <a:t>extremity</a:t>
                      </a:r>
                      <a:r>
                        <a:rPr lang="it-IT" sz="1600" dirty="0" smtClean="0"/>
                        <a:t> (33)</a:t>
                      </a:r>
                    </a:p>
                    <a:p>
                      <a:r>
                        <a:rPr lang="it-IT" sz="1600" dirty="0" err="1" smtClean="0"/>
                        <a:t>Peripheral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sensory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neuropaty</a:t>
                      </a:r>
                      <a:r>
                        <a:rPr lang="it-IT" sz="1600" dirty="0" smtClean="0"/>
                        <a:t> (67)</a:t>
                      </a:r>
                    </a:p>
                    <a:p>
                      <a:r>
                        <a:rPr lang="it-IT" sz="1600" dirty="0" smtClean="0"/>
                        <a:t>Night </a:t>
                      </a:r>
                      <a:r>
                        <a:rPr lang="it-IT" sz="1600" dirty="0" err="1" smtClean="0"/>
                        <a:t>sweats</a:t>
                      </a:r>
                      <a:r>
                        <a:rPr lang="it-IT" sz="1600" dirty="0" smtClean="0"/>
                        <a:t> (33)</a:t>
                      </a:r>
                    </a:p>
                    <a:p>
                      <a:r>
                        <a:rPr lang="it-IT" sz="1600" dirty="0" smtClean="0"/>
                        <a:t>Neutropenia (11)</a:t>
                      </a:r>
                    </a:p>
                    <a:p>
                      <a:r>
                        <a:rPr lang="it-IT" sz="1600" dirty="0" err="1" smtClean="0"/>
                        <a:t>Anaemia</a:t>
                      </a:r>
                      <a:r>
                        <a:rPr lang="it-IT" sz="1600" dirty="0" smtClean="0"/>
                        <a:t> (0)</a:t>
                      </a:r>
                    </a:p>
                    <a:p>
                      <a:r>
                        <a:rPr lang="it-IT" sz="1600" dirty="0" err="1" smtClean="0"/>
                        <a:t>Thrombocytopenia</a:t>
                      </a:r>
                      <a:r>
                        <a:rPr lang="it-IT" sz="1600" dirty="0" smtClean="0"/>
                        <a:t> (11)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Pyrexia</a:t>
                      </a:r>
                      <a:r>
                        <a:rPr lang="it-IT" sz="1600" dirty="0" smtClean="0"/>
                        <a:t> (11)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Cough</a:t>
                      </a:r>
                      <a:r>
                        <a:rPr lang="it-IT" sz="1600" dirty="0" smtClean="0"/>
                        <a:t> (0)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Pain</a:t>
                      </a:r>
                      <a:r>
                        <a:rPr lang="it-IT" sz="1600" dirty="0" smtClean="0"/>
                        <a:t> in </a:t>
                      </a:r>
                      <a:r>
                        <a:rPr lang="it-IT" sz="1600" dirty="0" err="1" smtClean="0"/>
                        <a:t>extremity</a:t>
                      </a:r>
                      <a:r>
                        <a:rPr lang="it-IT" sz="1600" dirty="0" smtClean="0"/>
                        <a:t> (0)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Peripheral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sensory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neuropaty</a:t>
                      </a:r>
                      <a:r>
                        <a:rPr lang="it-IT" sz="1600" dirty="0" smtClean="0"/>
                        <a:t> (0)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Night </a:t>
                      </a:r>
                      <a:r>
                        <a:rPr lang="it-IT" sz="1600" dirty="0" err="1" smtClean="0"/>
                        <a:t>sweats</a:t>
                      </a:r>
                      <a:r>
                        <a:rPr lang="it-IT" sz="1600" dirty="0" smtClean="0"/>
                        <a:t> (0)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Hyperglicemia</a:t>
                      </a:r>
                      <a:r>
                        <a:rPr lang="it-IT" sz="1600" dirty="0" smtClean="0"/>
                        <a:t>(11)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Dyspnoea</a:t>
                      </a:r>
                      <a:r>
                        <a:rPr lang="it-IT" sz="1600" dirty="0" smtClean="0"/>
                        <a:t> (20)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Neutropenia (44)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Anaemia</a:t>
                      </a:r>
                      <a:r>
                        <a:rPr lang="it-IT" sz="1600" dirty="0" smtClean="0"/>
                        <a:t> (11)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Thrombocytopenia</a:t>
                      </a:r>
                      <a:r>
                        <a:rPr lang="it-IT" sz="1600" dirty="0" smtClean="0"/>
                        <a:t> (11)</a:t>
                      </a:r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19</a:t>
                      </a:r>
                    </a:p>
                    <a:p>
                      <a:endParaRPr lang="it-IT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it-IT" sz="1600" dirty="0" smtClean="0"/>
                        <a:t>ABT199</a:t>
                      </a:r>
                    </a:p>
                    <a:p>
                      <a:pPr algn="l"/>
                      <a:endParaRPr lang="it-IT" sz="1600" dirty="0" smtClean="0"/>
                    </a:p>
                    <a:p>
                      <a:pPr algn="l"/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Diarrhea</a:t>
                      </a:r>
                      <a:r>
                        <a:rPr lang="it-IT" sz="1600" dirty="0" smtClean="0"/>
                        <a:t> (52)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Nausea (47)</a:t>
                      </a:r>
                    </a:p>
                    <a:p>
                      <a:r>
                        <a:rPr lang="it-IT" sz="1600" dirty="0" err="1" smtClean="0"/>
                        <a:t>Upper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respiratory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infection</a:t>
                      </a:r>
                      <a:r>
                        <a:rPr lang="it-IT" sz="1600" dirty="0" smtClean="0"/>
                        <a:t> (48)</a:t>
                      </a:r>
                    </a:p>
                    <a:p>
                      <a:r>
                        <a:rPr lang="it-IT" sz="1600" dirty="0" smtClean="0"/>
                        <a:t>Nausea (20)</a:t>
                      </a:r>
                    </a:p>
                    <a:p>
                      <a:r>
                        <a:rPr lang="it-IT" sz="1600" dirty="0" err="1" smtClean="0"/>
                        <a:t>Cough</a:t>
                      </a:r>
                      <a:r>
                        <a:rPr lang="it-IT" sz="1600" dirty="0" smtClean="0"/>
                        <a:t>(30)</a:t>
                      </a:r>
                    </a:p>
                    <a:p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(40)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Hyperglicemia</a:t>
                      </a:r>
                      <a:r>
                        <a:rPr lang="it-IT" sz="1600" dirty="0" smtClean="0"/>
                        <a:t>(15)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Thrombocytopenia</a:t>
                      </a:r>
                      <a:r>
                        <a:rPr lang="it-IT" sz="1600" dirty="0" smtClean="0"/>
                        <a:t> (21)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Costipation</a:t>
                      </a:r>
                      <a:r>
                        <a:rPr lang="it-IT" sz="1600" dirty="0" smtClean="0"/>
                        <a:t> (21)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Peripheral</a:t>
                      </a:r>
                      <a:r>
                        <a:rPr lang="it-IT" sz="1600" dirty="0" smtClean="0"/>
                        <a:t> edema (16)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err="1" smtClean="0"/>
                        <a:t>Diarrhea</a:t>
                      </a:r>
                      <a:r>
                        <a:rPr lang="it-IT" sz="1600" dirty="0" smtClean="0"/>
                        <a:t>(&lt;5)</a:t>
                      </a:r>
                    </a:p>
                    <a:p>
                      <a:r>
                        <a:rPr lang="it-IT" sz="1600" dirty="0" smtClean="0"/>
                        <a:t>Neutropenia (30)</a:t>
                      </a:r>
                    </a:p>
                    <a:p>
                      <a:r>
                        <a:rPr lang="it-IT" sz="1600" dirty="0" err="1" smtClean="0"/>
                        <a:t>Upper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respiratory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dirty="0" err="1" smtClean="0"/>
                        <a:t>infection</a:t>
                      </a:r>
                      <a:r>
                        <a:rPr lang="it-IT" sz="1600" dirty="0" smtClean="0"/>
                        <a:t> (&lt;5)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smtClean="0"/>
                        <a:t>Nausea (2)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Cough</a:t>
                      </a:r>
                      <a:r>
                        <a:rPr lang="it-IT" sz="1600" dirty="0" smtClean="0"/>
                        <a:t>(0)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Fatigue</a:t>
                      </a:r>
                      <a:r>
                        <a:rPr lang="it-IT" sz="1600" dirty="0" smtClean="0"/>
                        <a:t>(40)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Hyperglicemia</a:t>
                      </a:r>
                      <a:r>
                        <a:rPr lang="it-IT" sz="1600" dirty="0" smtClean="0"/>
                        <a:t>(9)</a:t>
                      </a:r>
                    </a:p>
                    <a:p>
                      <a:r>
                        <a:rPr lang="it-IT" sz="1600" dirty="0" err="1" smtClean="0"/>
                        <a:t>Thrombocytopenia</a:t>
                      </a:r>
                      <a:r>
                        <a:rPr lang="it-IT" sz="1600" dirty="0" smtClean="0"/>
                        <a:t> (12)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Costipation</a:t>
                      </a:r>
                      <a:r>
                        <a:rPr lang="it-IT" sz="1600" dirty="0" smtClean="0"/>
                        <a:t> (1)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dirty="0" err="1" smtClean="0"/>
                        <a:t>Peripheral</a:t>
                      </a:r>
                      <a:r>
                        <a:rPr lang="it-IT" sz="1600" dirty="0" smtClean="0"/>
                        <a:t> </a:t>
                      </a:r>
                      <a:r>
                        <a:rPr lang="it-IT" sz="1600" smtClean="0"/>
                        <a:t>edema (0)</a:t>
                      </a:r>
                      <a:endParaRPr lang="it-IT" sz="1600" dirty="0" smtClean="0"/>
                    </a:p>
                    <a:p>
                      <a:endParaRPr lang="it-IT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dirty="0" smtClean="0"/>
                        <a:t>31</a:t>
                      </a:r>
                      <a:endParaRPr lang="it-IT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870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</TotalTime>
  <Words>658</Words>
  <Application>Microsoft Office PowerPoint</Application>
  <PresentationFormat>Personalizzato</PresentationFormat>
  <Paragraphs>274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6" baseType="lpstr">
      <vt:lpstr>Tema di Office</vt:lpstr>
      <vt:lpstr>NOVEL DRUGS IN FL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TABELLE REVIEW</dc:title>
  <dc:creator>Anto</dc:creator>
  <cp:lastModifiedBy>Giuseppe Leone</cp:lastModifiedBy>
  <cp:revision>45</cp:revision>
  <dcterms:created xsi:type="dcterms:W3CDTF">2016-08-06T08:26:26Z</dcterms:created>
  <dcterms:modified xsi:type="dcterms:W3CDTF">2016-08-11T00:13:44Z</dcterms:modified>
</cp:coreProperties>
</file>