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0C132DC-1828-4FF2-ADB4-82BEEE22A893}" type="datetimeFigureOut">
              <a:rPr lang="fa-IR" smtClean="0"/>
              <a:pPr/>
              <a:t>06/24/1439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97F32DF-FC19-4A71-BCE9-0803FE055940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1667" t="24536" r="13889" b="35111"/>
          <a:stretch>
            <a:fillRect/>
          </a:stretch>
        </p:blipFill>
        <p:spPr bwMode="auto">
          <a:xfrm>
            <a:off x="838200" y="1143000"/>
            <a:ext cx="7467601" cy="345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3200400" y="4724400"/>
            <a:ext cx="26551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CAP +1 (A-&gt;C) beta+</a:t>
            </a:r>
          </a:p>
          <a:p>
            <a:pPr algn="ctr"/>
            <a:r>
              <a:rPr lang="en-US" b="1" dirty="0" smtClean="0"/>
              <a:t>HGVS name</a:t>
            </a:r>
            <a:r>
              <a:rPr lang="en-US" dirty="0" smtClean="0"/>
              <a:t> HBB:c.-50A&gt;C</a:t>
            </a:r>
            <a:endParaRPr lang="fa-IR" dirty="0"/>
          </a:p>
        </p:txBody>
      </p:sp>
      <p:sp>
        <p:nvSpPr>
          <p:cNvPr id="8" name="TextBox 7"/>
          <p:cNvSpPr txBox="1"/>
          <p:nvPr/>
        </p:nvSpPr>
        <p:spPr>
          <a:xfrm>
            <a:off x="3441723" y="457200"/>
            <a:ext cx="226055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 smtClean="0"/>
              <a:t>HBB Sequencing</a:t>
            </a:r>
            <a:endParaRPr lang="fa-I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1111" t="24889" r="12222" b="36000"/>
          <a:stretch>
            <a:fillRect/>
          </a:stretch>
        </p:blipFill>
        <p:spPr bwMode="auto">
          <a:xfrm>
            <a:off x="685800" y="1143000"/>
            <a:ext cx="7772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1524000" y="4724400"/>
            <a:ext cx="586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/>
              <a:t>Codons</a:t>
            </a:r>
            <a:r>
              <a:rPr lang="en-US" b="1" dirty="0" smtClean="0"/>
              <a:t> 8/9 (+G); AAG TCT(</a:t>
            </a:r>
            <a:r>
              <a:rPr lang="en-US" b="1" dirty="0" err="1" smtClean="0"/>
              <a:t>Lys;Ser</a:t>
            </a:r>
            <a:r>
              <a:rPr lang="en-US" b="1" dirty="0" smtClean="0"/>
              <a:t>)-&gt;AAG G TCT beta0</a:t>
            </a:r>
          </a:p>
          <a:p>
            <a:pPr algn="ctr"/>
            <a:r>
              <a:rPr lang="en-US" b="1" dirty="0" smtClean="0"/>
              <a:t>HGVS name HBB:c.27_28insG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41723" y="457200"/>
            <a:ext cx="226055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 smtClean="0"/>
              <a:t>HBB Sequencing</a:t>
            </a:r>
            <a:endParaRPr lang="fa-I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36111" t="24000" r="8889" b="36889"/>
          <a:stretch>
            <a:fillRect/>
          </a:stretch>
        </p:blipFill>
        <p:spPr bwMode="auto">
          <a:xfrm>
            <a:off x="800100" y="1106269"/>
            <a:ext cx="7543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676400" y="4840069"/>
            <a:ext cx="563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/>
              <a:t>Codon</a:t>
            </a:r>
            <a:r>
              <a:rPr lang="en-US" b="1" dirty="0" smtClean="0"/>
              <a:t> 15 (G-&gt;A); TGG(</a:t>
            </a:r>
            <a:r>
              <a:rPr lang="en-US" b="1" dirty="0" err="1" smtClean="0"/>
              <a:t>Trp</a:t>
            </a:r>
            <a:r>
              <a:rPr lang="en-US" b="1" dirty="0" smtClean="0"/>
              <a:t>)-&gt;TAG(stop </a:t>
            </a:r>
            <a:r>
              <a:rPr lang="en-US" b="1" dirty="0" err="1" smtClean="0"/>
              <a:t>codon</a:t>
            </a:r>
            <a:r>
              <a:rPr lang="en-US" b="1" dirty="0" smtClean="0"/>
              <a:t>) beta0</a:t>
            </a:r>
          </a:p>
          <a:p>
            <a:pPr algn="ctr"/>
            <a:r>
              <a:rPr lang="en-US" b="1" dirty="0" smtClean="0"/>
              <a:t>HGVS name</a:t>
            </a:r>
            <a:r>
              <a:rPr lang="en-US" dirty="0" smtClean="0"/>
              <a:t> HBB:c.47G&gt;A</a:t>
            </a:r>
            <a:endParaRPr lang="fa-IR" dirty="0"/>
          </a:p>
        </p:txBody>
      </p:sp>
      <p:sp>
        <p:nvSpPr>
          <p:cNvPr id="6" name="TextBox 5"/>
          <p:cNvSpPr txBox="1"/>
          <p:nvPr/>
        </p:nvSpPr>
        <p:spPr>
          <a:xfrm>
            <a:off x="3441723" y="457200"/>
            <a:ext cx="226055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 smtClean="0"/>
              <a:t>HBB Sequencing</a:t>
            </a:r>
            <a:endParaRPr lang="fa-IR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\\192.168.25.32\Genetic Drive\genetic lab\بخش مولکولی\gel images\UVI03561.JPG"/>
          <p:cNvPicPr>
            <a:picLocks noChangeAspect="1" noChangeArrowheads="1"/>
          </p:cNvPicPr>
          <p:nvPr/>
        </p:nvPicPr>
        <p:blipFill>
          <a:blip r:embed="rId2" cstate="print"/>
          <a:srcRect l="17368" t="20731" r="7895" b="36063"/>
          <a:stretch>
            <a:fillRect/>
          </a:stretch>
        </p:blipFill>
        <p:spPr bwMode="auto">
          <a:xfrm>
            <a:off x="3352800" y="4038599"/>
            <a:ext cx="5562600" cy="242874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114800" y="4267200"/>
            <a:ext cx="466505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1          2  </a:t>
            </a:r>
            <a:r>
              <a:rPr lang="en-US" b="1" dirty="0" smtClean="0">
                <a:solidFill>
                  <a:schemeClr val="bg1"/>
                </a:solidFill>
              </a:rPr>
              <a:t>        </a:t>
            </a:r>
            <a:r>
              <a:rPr lang="en-US" b="1" dirty="0" smtClean="0">
                <a:solidFill>
                  <a:schemeClr val="bg1"/>
                </a:solidFill>
              </a:rPr>
              <a:t>3        4          5  </a:t>
            </a:r>
            <a:r>
              <a:rPr lang="en-US" b="1" dirty="0" smtClean="0">
                <a:solidFill>
                  <a:schemeClr val="bg1"/>
                </a:solidFill>
              </a:rPr>
              <a:t>       </a:t>
            </a:r>
            <a:r>
              <a:rPr lang="en-US" b="1" dirty="0" smtClean="0">
                <a:solidFill>
                  <a:schemeClr val="bg1"/>
                </a:solidFill>
              </a:rPr>
              <a:t>6          7          8</a:t>
            </a:r>
            <a:endParaRPr lang="fa-IR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533400"/>
            <a:ext cx="5069144" cy="33855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b="1" dirty="0" smtClean="0"/>
              <a:t>ARMS-PCR for </a:t>
            </a:r>
            <a:r>
              <a:rPr lang="en-US" sz="1600" b="1" dirty="0" smtClean="0"/>
              <a:t>IVS-I-5 (HBB: c.92+5 G&gt;C) Normal allele (G)</a:t>
            </a:r>
            <a:endParaRPr lang="fa-IR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4876800"/>
            <a:ext cx="2802690" cy="181588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400" b="1" dirty="0" smtClean="0"/>
              <a:t>1 : minor beta </a:t>
            </a:r>
            <a:r>
              <a:rPr lang="en-US" sz="1400" b="1" dirty="0" err="1" smtClean="0"/>
              <a:t>thalassemia</a:t>
            </a:r>
            <a:endParaRPr lang="en-US" sz="1400" b="1" dirty="0" smtClean="0"/>
          </a:p>
          <a:p>
            <a:r>
              <a:rPr lang="en-US" sz="1400" b="1" dirty="0" smtClean="0"/>
              <a:t>2: </a:t>
            </a:r>
            <a:r>
              <a:rPr lang="en-US" sz="1400" b="1" dirty="0" smtClean="0"/>
              <a:t>minor beta </a:t>
            </a:r>
            <a:r>
              <a:rPr lang="en-US" sz="1400" b="1" dirty="0" err="1" smtClean="0"/>
              <a:t>thalassemia</a:t>
            </a:r>
            <a:endParaRPr lang="en-US" sz="1400" b="1" dirty="0" smtClean="0"/>
          </a:p>
          <a:p>
            <a:r>
              <a:rPr lang="en-US" sz="1400" b="1" dirty="0" smtClean="0"/>
              <a:t>3: normal</a:t>
            </a:r>
          </a:p>
          <a:p>
            <a:r>
              <a:rPr lang="en-US" sz="1400" b="1" dirty="0" smtClean="0"/>
              <a:t>4</a:t>
            </a:r>
            <a:r>
              <a:rPr lang="en-US" sz="1400" b="1" dirty="0" smtClean="0"/>
              <a:t>: normal</a:t>
            </a:r>
          </a:p>
          <a:p>
            <a:r>
              <a:rPr lang="en-US" sz="1400" b="1" dirty="0" smtClean="0"/>
              <a:t>5: major </a:t>
            </a:r>
            <a:r>
              <a:rPr lang="en-US" sz="1400" b="1" dirty="0" smtClean="0"/>
              <a:t>beta </a:t>
            </a:r>
            <a:r>
              <a:rPr lang="en-US" sz="1400" b="1" dirty="0" err="1" smtClean="0"/>
              <a:t>thalassemia</a:t>
            </a:r>
            <a:r>
              <a:rPr lang="en-US" sz="1400" b="1" dirty="0" smtClean="0"/>
              <a:t> (control)</a:t>
            </a:r>
          </a:p>
          <a:p>
            <a:r>
              <a:rPr lang="en-US" sz="1400" b="1" dirty="0" smtClean="0"/>
              <a:t>6: minor beta </a:t>
            </a:r>
            <a:r>
              <a:rPr lang="en-US" sz="1400" b="1" dirty="0" err="1" smtClean="0"/>
              <a:t>thalassemia</a:t>
            </a:r>
            <a:r>
              <a:rPr lang="en-US" sz="1400" b="1" dirty="0" smtClean="0"/>
              <a:t> (control)</a:t>
            </a:r>
          </a:p>
          <a:p>
            <a:r>
              <a:rPr lang="en-US" sz="1400" b="1" dirty="0" smtClean="0"/>
              <a:t>7: normal control</a:t>
            </a:r>
          </a:p>
          <a:p>
            <a:r>
              <a:rPr lang="en-US" sz="1400" b="1" dirty="0" smtClean="0"/>
              <a:t>8: negative control</a:t>
            </a:r>
            <a:endParaRPr lang="en-US" sz="14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352800" y="3657600"/>
            <a:ext cx="5000728" cy="33855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600" b="1" dirty="0" smtClean="0"/>
              <a:t>ARMS-PCR for </a:t>
            </a:r>
            <a:r>
              <a:rPr lang="en-US" sz="1600" b="1" dirty="0" smtClean="0"/>
              <a:t>IVS-I-5 (HBB: c.92+5 G&gt;C) </a:t>
            </a:r>
            <a:r>
              <a:rPr lang="en-US" sz="1600" b="1" dirty="0" err="1" smtClean="0"/>
              <a:t>Mutantallele</a:t>
            </a:r>
            <a:r>
              <a:rPr lang="en-US" sz="1600" b="1" dirty="0" smtClean="0"/>
              <a:t> (C)</a:t>
            </a:r>
            <a:endParaRPr lang="fa-IR" sz="1600" b="1" dirty="0"/>
          </a:p>
        </p:txBody>
      </p:sp>
      <p:pic>
        <p:nvPicPr>
          <p:cNvPr id="1026" name="Picture 2" descr="\\gen-molo1\Genetic Drive\genetic lab\بخش مولکولی\gel images\UVI03560.JPG"/>
          <p:cNvPicPr>
            <a:picLocks noChangeAspect="1" noChangeArrowheads="1"/>
          </p:cNvPicPr>
          <p:nvPr/>
        </p:nvPicPr>
        <p:blipFill>
          <a:blip r:embed="rId3" cstate="print"/>
          <a:srcRect l="8948" t="17944" r="14211" b="33276"/>
          <a:stretch>
            <a:fillRect/>
          </a:stretch>
        </p:blipFill>
        <p:spPr bwMode="auto">
          <a:xfrm>
            <a:off x="3352800" y="990600"/>
            <a:ext cx="5562600" cy="2667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564541" y="1371600"/>
            <a:ext cx="466505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8          7         6        5          4         3         2         1</a:t>
            </a:r>
            <a:endParaRPr lang="fa-I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130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7</cp:revision>
  <dcterms:created xsi:type="dcterms:W3CDTF">2006-08-16T00:00:00Z</dcterms:created>
  <dcterms:modified xsi:type="dcterms:W3CDTF">2018-03-11T15:20:25Z</dcterms:modified>
</cp:coreProperties>
</file>